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26"/>
  </p:notesMasterIdLst>
  <p:sldIdLst>
    <p:sldId id="257" r:id="rId2"/>
    <p:sldId id="296" r:id="rId3"/>
    <p:sldId id="295" r:id="rId4"/>
    <p:sldId id="274" r:id="rId5"/>
    <p:sldId id="275" r:id="rId6"/>
    <p:sldId id="298" r:id="rId7"/>
    <p:sldId id="276" r:id="rId8"/>
    <p:sldId id="277" r:id="rId9"/>
    <p:sldId id="278" r:id="rId10"/>
    <p:sldId id="279" r:id="rId11"/>
    <p:sldId id="280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300" r:id="rId2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08FA"/>
    <a:srgbClr val="FFCC00"/>
    <a:srgbClr val="3E645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32" y="-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7ED54-E701-4452-A8C6-74FDB477408A}" type="datetimeFigureOut">
              <a:rPr lang="th-TH" smtClean="0"/>
              <a:t>10/07/66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61E52-3EFE-45E9-8547-AA165DE6D4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700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728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7280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6801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4232faf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4232faf1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993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8037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subTitle" idx="1"/>
          </p:nvPr>
        </p:nvSpPr>
        <p:spPr>
          <a:xfrm>
            <a:off x="2811500" y="2308067"/>
            <a:ext cx="25220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>
                <a:solidFill>
                  <a:schemeClr val="lt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subTitle" idx="2"/>
          </p:nvPr>
        </p:nvSpPr>
        <p:spPr>
          <a:xfrm>
            <a:off x="2811512" y="2936463"/>
            <a:ext cx="252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subTitle" idx="3"/>
          </p:nvPr>
        </p:nvSpPr>
        <p:spPr>
          <a:xfrm>
            <a:off x="8236433" y="2308067"/>
            <a:ext cx="25220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>
                <a:solidFill>
                  <a:schemeClr val="lt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ubTitle" idx="4"/>
          </p:nvPr>
        </p:nvSpPr>
        <p:spPr>
          <a:xfrm>
            <a:off x="8236445" y="2936463"/>
            <a:ext cx="252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ubTitle" idx="5"/>
          </p:nvPr>
        </p:nvSpPr>
        <p:spPr>
          <a:xfrm>
            <a:off x="2811500" y="4401371"/>
            <a:ext cx="25220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>
                <a:solidFill>
                  <a:schemeClr val="lt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6"/>
          </p:nvPr>
        </p:nvSpPr>
        <p:spPr>
          <a:xfrm>
            <a:off x="2811512" y="5029835"/>
            <a:ext cx="252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subTitle" idx="7"/>
          </p:nvPr>
        </p:nvSpPr>
        <p:spPr>
          <a:xfrm>
            <a:off x="8236433" y="4401371"/>
            <a:ext cx="25220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>
                <a:solidFill>
                  <a:schemeClr val="lt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8"/>
          </p:nvPr>
        </p:nvSpPr>
        <p:spPr>
          <a:xfrm>
            <a:off x="8236445" y="5029835"/>
            <a:ext cx="252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134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7343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ubTitle" idx="1"/>
          </p:nvPr>
        </p:nvSpPr>
        <p:spPr>
          <a:xfrm>
            <a:off x="1071400" y="5050799"/>
            <a:ext cx="29112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667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subTitle" idx="2"/>
          </p:nvPr>
        </p:nvSpPr>
        <p:spPr>
          <a:xfrm>
            <a:off x="1071401" y="5505601"/>
            <a:ext cx="29112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ubTitle" idx="3"/>
          </p:nvPr>
        </p:nvSpPr>
        <p:spPr>
          <a:xfrm>
            <a:off x="4640399" y="5050799"/>
            <a:ext cx="29112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667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ubTitle" idx="4"/>
          </p:nvPr>
        </p:nvSpPr>
        <p:spPr>
          <a:xfrm>
            <a:off x="4640401" y="5505601"/>
            <a:ext cx="29112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subTitle" idx="5"/>
          </p:nvPr>
        </p:nvSpPr>
        <p:spPr>
          <a:xfrm>
            <a:off x="8209400" y="5050800"/>
            <a:ext cx="29112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667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ubTitle" idx="6"/>
          </p:nvPr>
        </p:nvSpPr>
        <p:spPr>
          <a:xfrm>
            <a:off x="8209401" y="5505601"/>
            <a:ext cx="29112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subTitle" idx="7"/>
          </p:nvPr>
        </p:nvSpPr>
        <p:spPr>
          <a:xfrm>
            <a:off x="1071400" y="2592400"/>
            <a:ext cx="29112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667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subTitle" idx="8"/>
          </p:nvPr>
        </p:nvSpPr>
        <p:spPr>
          <a:xfrm>
            <a:off x="1071401" y="3047203"/>
            <a:ext cx="29112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ubTitle" idx="9"/>
          </p:nvPr>
        </p:nvSpPr>
        <p:spPr>
          <a:xfrm>
            <a:off x="4640399" y="2592400"/>
            <a:ext cx="29112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667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subTitle" idx="13"/>
          </p:nvPr>
        </p:nvSpPr>
        <p:spPr>
          <a:xfrm>
            <a:off x="4640401" y="3047203"/>
            <a:ext cx="29112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subTitle" idx="14"/>
          </p:nvPr>
        </p:nvSpPr>
        <p:spPr>
          <a:xfrm>
            <a:off x="8209400" y="2592400"/>
            <a:ext cx="2911200" cy="62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667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subTitle" idx="15"/>
          </p:nvPr>
        </p:nvSpPr>
        <p:spPr>
          <a:xfrm>
            <a:off x="8209401" y="3047201"/>
            <a:ext cx="2911200" cy="76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680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7442200" y="1123600"/>
            <a:ext cx="3790000" cy="138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subTitle" idx="1"/>
          </p:nvPr>
        </p:nvSpPr>
        <p:spPr>
          <a:xfrm>
            <a:off x="960000" y="2514600"/>
            <a:ext cx="4423600" cy="471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subTitle" idx="2"/>
          </p:nvPr>
        </p:nvSpPr>
        <p:spPr>
          <a:xfrm>
            <a:off x="960000" y="2985833"/>
            <a:ext cx="3518800" cy="96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7" name="Google Shape;97;p19"/>
          <p:cNvSpPr txBox="1"/>
          <p:nvPr/>
        </p:nvSpPr>
        <p:spPr>
          <a:xfrm>
            <a:off x="960000" y="5191900"/>
            <a:ext cx="6430000" cy="7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CREDITS:</a:t>
            </a:r>
            <a:r>
              <a:rPr lang="en" sz="16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rPr>
              <a:t> This presentation template was created by </a:t>
            </a:r>
            <a:r>
              <a:rPr lang="en" sz="1600" b="1">
                <a:solidFill>
                  <a:schemeClr val="accent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rPr>
              <a:t>, including icon by </a:t>
            </a:r>
            <a:r>
              <a:rPr lang="en" sz="1600" b="1">
                <a:solidFill>
                  <a:schemeClr val="accent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rPr>
              <a:t>, and infographics &amp; images from </a:t>
            </a:r>
            <a:r>
              <a:rPr lang="en" sz="1600" b="1">
                <a:solidFill>
                  <a:schemeClr val="accent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600" b="1">
              <a:solidFill>
                <a:schemeClr val="accent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1174705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311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21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 userDrawn="1"/>
        </p:nvSpPr>
        <p:spPr>
          <a:xfrm>
            <a:off x="0" y="6492098"/>
            <a:ext cx="12192000" cy="353372"/>
          </a:xfrm>
          <a:prstGeom prst="rect">
            <a:avLst/>
          </a:prstGeom>
          <a:solidFill>
            <a:schemeClr val="accent4"/>
          </a:solidFill>
          <a:ln w="22225">
            <a:solidFill>
              <a:schemeClr val="accent4">
                <a:lumMod val="7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แผนผังลําดับงาน: การดำเนินการด้วยตนเอง 7"/>
          <p:cNvSpPr/>
          <p:nvPr userDrawn="1"/>
        </p:nvSpPr>
        <p:spPr>
          <a:xfrm>
            <a:off x="0" y="6492098"/>
            <a:ext cx="12440706" cy="341614"/>
          </a:xfrm>
          <a:prstGeom prst="flowChartManualOperation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 userDrawn="1"/>
        </p:nvSpPr>
        <p:spPr>
          <a:xfrm>
            <a:off x="6212900" y="6450480"/>
            <a:ext cx="3454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จงรักภักดี สำนึกหน้าที่</a:t>
            </a:r>
            <a:r>
              <a:rPr lang="th-TH" sz="2400" b="1" i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สามัคคี เสียสละ</a:t>
            </a:r>
            <a:endParaRPr lang="th-TH" sz="2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 userDrawn="1"/>
        </p:nvSpPr>
        <p:spPr>
          <a:xfrm>
            <a:off x="2634796" y="6450481"/>
            <a:ext cx="34612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สำนักงานผู้บังคับทหารอากาศดอนเมือง</a:t>
            </a:r>
            <a:endParaRPr lang="th-TH" sz="2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1" y="297882"/>
            <a:ext cx="850609" cy="780627"/>
          </a:xfrm>
          <a:prstGeom prst="rect">
            <a:avLst/>
          </a:prstGeom>
        </p:spPr>
      </p:pic>
      <p:sp>
        <p:nvSpPr>
          <p:cNvPr id="10" name="สี่เหลี่ยมผืนผ้า 9"/>
          <p:cNvSpPr/>
          <p:nvPr userDrawn="1"/>
        </p:nvSpPr>
        <p:spPr>
          <a:xfrm>
            <a:off x="0" y="0"/>
            <a:ext cx="12192000" cy="215505"/>
          </a:xfrm>
          <a:prstGeom prst="rect">
            <a:avLst/>
          </a:prstGeom>
          <a:gradFill>
            <a:gsLst>
              <a:gs pos="0">
                <a:srgbClr val="03D4A8"/>
              </a:gs>
              <a:gs pos="17000">
                <a:srgbClr val="21D6E0"/>
              </a:gs>
              <a:gs pos="100000">
                <a:srgbClr val="0087E6"/>
              </a:gs>
              <a:gs pos="100000">
                <a:srgbClr val="005CBF">
                  <a:lumMod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837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userDrawn="1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649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2539600" y="3875751"/>
            <a:ext cx="7112800" cy="105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1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ubTitle" idx="1"/>
          </p:nvPr>
        </p:nvSpPr>
        <p:spPr>
          <a:xfrm>
            <a:off x="2539600" y="1926633"/>
            <a:ext cx="7112800" cy="194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2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2813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7115000" y="1949717"/>
            <a:ext cx="4117200" cy="147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31" name="Google Shape;31;p8"/>
          <p:cNvSpPr txBox="1">
            <a:spLocks noGrp="1"/>
          </p:cNvSpPr>
          <p:nvPr>
            <p:ph type="subTitle" idx="1"/>
          </p:nvPr>
        </p:nvSpPr>
        <p:spPr>
          <a:xfrm>
            <a:off x="7115000" y="3428951"/>
            <a:ext cx="4117200" cy="147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704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>
            <a:spLocks noGrp="1"/>
          </p:cNvSpPr>
          <p:nvPr>
            <p:ph type="title"/>
          </p:nvPr>
        </p:nvSpPr>
        <p:spPr>
          <a:xfrm>
            <a:off x="2906200" y="2056000"/>
            <a:ext cx="6379600" cy="274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8666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4279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2147183" y="1973000"/>
            <a:ext cx="7898000" cy="100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subTitle" idx="1"/>
          </p:nvPr>
        </p:nvSpPr>
        <p:spPr>
          <a:xfrm>
            <a:off x="2146765" y="2980600"/>
            <a:ext cx="7898000" cy="190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13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userDrawn="1">
  <p:cSld name="Big 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subTitle" idx="1"/>
          </p:nvPr>
        </p:nvSpPr>
        <p:spPr>
          <a:xfrm>
            <a:off x="1960200" y="3622000"/>
            <a:ext cx="8271600" cy="96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3851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204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  <a:lumOff val="50000"/>
            <a:alpha val="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774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4" r:id="rId2"/>
    <p:sldLayoutId id="2147483685" r:id="rId3"/>
    <p:sldLayoutId id="2147483687" r:id="rId4"/>
    <p:sldLayoutId id="2147483688" r:id="rId5"/>
    <p:sldLayoutId id="2147483689" r:id="rId6"/>
    <p:sldLayoutId id="2147483690" r:id="rId7"/>
    <p:sldLayoutId id="2147483692" r:id="rId8"/>
    <p:sldLayoutId id="2147483693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454">
          <p15:clr>
            <a:srgbClr val="EA4335"/>
          </p15:clr>
        </p15:guide>
        <p15:guide id="2" pos="5306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0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6.1%20&#3626;&#3606;&#3634;&#3609;&#3616;&#3634;&#3614;&#3585;&#3635;&#3621;&#3633;&#3591;&#3614;&#3621;%20&#3617;&#3636;.&#3618;.66.ppt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06.2%20&#3586;&#3657;&#3629;&#3617;&#3641;&#3621;&#3611;&#3619;&#3632;&#3594;&#3640;&#3617;%20&#3585;&#3585;&#3610;.%20&#3617;&#3636;.&#3618;.66.pptx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06.3%20&#3609;&#3591;&#3611;.&#3631;%2030%20&#3617;&#3636;.&#3618;.66.ppt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07.1%20&#3651;&#3609;&#3626;&#3656;&#3623;&#3609;&#3586;&#3629;&#3591;&#3585;&#3619;&#3617;%20&#3626;&#3627;.&#3607;&#3629;.&#3631;%20&#3611;&#3619;&#3632;&#3594;&#3640;&#3617;&#3626;&#3609;%20&#3611;&#3619;&#3632;&#3592;&#3635;&#3648;&#3604;&#3639;&#3629;&#3609;%20&#3617;&#3636;.pptx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07.2%20&#3611;&#3619;&#3632;&#3594;&#3640;&#3617;%20&#3626;&#3609;.&#3631;%20(&#3585;&#3619;&#3611;&#3616;.)%203%20&#3585;.&#3588;.66.ppt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07.3%20&#3585;&#3629;&#3591;&#3623;&#3636;&#3607;&#3618;&#3634;&#3585;&#3634;&#3619;%20&#3626;&#3609;.&#3612;&#3610;.&#3604;&#3617;.(&#3619;&#3629;&#3610;&#3648;&#3604;&#3639;&#3629;&#3609;%20&#3617;&#3636;.&#3618;.66)1220.ppt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07.4%20&#3619;&#3592;.&#3607;&#3629;.&#3631;%20&#3611;&#3619;&#3632;&#3594;&#3640;&#3617;%20&#3626;&#3609;.&#3631;%203%20&#3585;.&#3588;.66(&#3621;&#3656;&#3634;&#3626;&#3640;&#3604;).pptx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08%20&#3649;&#3612;&#3609;&#3611;&#3599;&#3636;&#3610;&#3633;&#3605;&#3636;&#3616;&#3634;&#3619;&#3585;&#3636;&#3592;&#3607;&#3637;&#3656;&#3626;&#3635;&#3588;&#3633;&#3597;.pptx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09.0%20&#3611;&#3619;&#3632;&#3594;&#3640;&#3617;&#3611;&#3619;&#3632;&#3592;&#3635;&#3648;&#3604;&#3639;&#3629;&#3609;%20&#3626;&#3609;.&#3612;&#3610;.&#3604;&#3617;.%203%20&#3585;.&#3588;.66%20JS_KM%20RM.pptx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010.1%20&#3586;&#3657;&#3629;&#3617;&#3641;&#3621;&#3611;&#3619;&#3632;&#3594;&#3640;&#3617;_&#3611;&#3619;&#3632;&#3592;&#3635;&#3648;&#3604;&#3639;&#3629;&#3609;%20&#3617;&#3636;.&#3618;.66(&#3609;&#3609;&#3614;.&#3631;).ppt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010.2%20&#3648;&#3588;&#3619;&#3639;&#3629;&#3586;&#3656;&#3634;&#3618;.pptx" TargetMode="External"/><Relationship Id="rId4" Type="http://schemas.openxmlformats.org/officeDocument/2006/relationships/hyperlink" Target="010.1.1%20&#3649;&#3610;&#3610;&#3607;&#3604;&#3626;&#3629;&#3610;&#3588;&#3623;&#3634;&#3617;&#3619;&#3641;&#3657;&#3604;&#3657;&#3634;&#3609;&#3609;&#3636;&#3619;&#3616;&#3633;&#3618;&#3616;&#3634;&#3588;&#3614;&#3639;&#3657;&#3609;.pptx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&#3626;&#3635;&#3627;&#3619;&#3633;&#3610;%20&#3609;&#3586;&#3605;.&#3626;&#3609;.&#3612;&#3610;.&#3604;&#3617;/&#3626;&#3635;&#3627;&#3619;&#3633;&#3610;&#3627;&#3609;&#3656;&#3623;&#3618;&#3649;&#3610;&#3610;%201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03.1%20&#3591;&#3634;&#3609;&#3605;&#3636;&#3604;&#3605;&#3634;&#3617;(&#3585;&#3619;&#3611;&#3616;.)3%20&#3585;.&#3588;.66.ppt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04%20&#3611;&#3619;&#3632;&#3594;&#3640;&#3617;%20&#3626;&#3609;.&#3631;%20&#3623;&#3634;&#3619;&#3632;&#3607;&#3637;&#3656;%204%203%20&#3585;.&#3588;.66.ppt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05%20&#3626;&#3619;&#3640;&#3611;&#3626;&#3606;&#3634;&#3609;&#3585;&#3634;&#3619;&#3603;&#3660;&#3604;&#3657;&#3634;&#3609;&#3585;&#3634;&#3619;&#3586;&#3656;&#3634;&#3623;%20&#3617;&#3636;.&#3618;.66.ppt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1686145"/>
            <a:ext cx="12282615" cy="4708981"/>
          </a:xfrm>
          <a:prstGeom prst="rect">
            <a:avLst/>
          </a:prstGeom>
          <a:noFill/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ประชุม สน.ผบ.ดม. </a:t>
            </a:r>
          </a:p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ครั้งที่ ๖/๖๖</a:t>
            </a:r>
          </a:p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วันจันทร์ที่ ๓ ก.ค.๖๖, ๑๓๓๐</a:t>
            </a:r>
          </a:p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ณ ห้องประชุม สน.ผบ.ดม.</a:t>
            </a:r>
            <a:b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และ ที่ตั้งหน่วยผ่านระบบ (</a:t>
            </a:r>
            <a:r>
              <a:rPr lang="en-US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VTC</a:t>
            </a: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6" y="289647"/>
            <a:ext cx="1701219" cy="1561255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82378" y="215506"/>
            <a:ext cx="1293341" cy="11615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2734962" y="1919844"/>
            <a:ext cx="662072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๖.๑  เรื่อง สถานภาพกำลังพล 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(ผกพ.บก.สน.ผบ.ดม.</a:t>
            </a:r>
            <a:r>
              <a:rPr lang="th-TH" alt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0547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244990" y="1741801"/>
            <a:ext cx="11884732" cy="40934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thaiDist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  <a:defRPr/>
            </a:pPr>
            <a:r>
              <a:rPr lang="en-US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altLang="th-TH" sz="4400" b="1" spc="-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๖.๒  เรื่อง ความก้าวหน้างานด้านส่งกำลังบำรุง สถานภาพอาวุธยุทโธปกรณ์ เครื่องมือสื่อสาร ยานพาหนะ และกล้องโทรทัศน์วงจรปิด (</a:t>
            </a:r>
            <a:r>
              <a:rPr lang="en-US" altLang="th-TH" sz="4400" b="1" spc="-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CCTV</a:t>
            </a:r>
            <a:r>
              <a:rPr lang="th-TH" altLang="th-TH" sz="4400" b="1" spc="-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  <a:p>
            <a:pPr algn="thaiDist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  <a:defRPr/>
            </a:pPr>
            <a:endParaRPr lang="th-TH" altLang="th-TH" sz="5400" b="1" spc="-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  <a:defRPr/>
            </a:pPr>
            <a:endParaRPr lang="th-TH" altLang="th-TH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  <a:defRPr/>
            </a:pPr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(กกบ.บก.สน.ผบ.ดม.)</a:t>
            </a:r>
          </a:p>
        </p:txBody>
      </p:sp>
    </p:spTree>
    <p:extLst>
      <p:ext uri="{BB962C8B-B14F-4D97-AF65-F5344CB8AC3E}">
        <p14:creationId xmlns:p14="http://schemas.microsoft.com/office/powerpoint/2010/main" val="163276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1089563" y="1599090"/>
            <a:ext cx="1091584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๖.๓  เรื่อง สถานภาพงบประมาณของ สน.ผบ.ดม. </a:t>
            </a:r>
          </a:p>
          <a:p>
            <a:pPr algn="ctr" eaLnBrk="1" hangingPunct="1"/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(นงป.สน.ผบ.ดม.)</a:t>
            </a:r>
          </a:p>
        </p:txBody>
      </p:sp>
    </p:spTree>
    <p:extLst>
      <p:ext uri="{BB962C8B-B14F-4D97-AF65-F5344CB8AC3E}">
        <p14:creationId xmlns:p14="http://schemas.microsoft.com/office/powerpoint/2010/main" val="33305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7752" y="1699572"/>
            <a:ext cx="116077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defRPr/>
            </a:pPr>
            <a:r>
              <a:rPr lang="th-TH" sz="5400" b="1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๗.  เรื่อง </a:t>
            </a:r>
            <a:r>
              <a:rPr lang="th-TH" altLang="th-TH" sz="5400" b="1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สรุปผลการปฏิบัติงาน</a:t>
            </a:r>
            <a:r>
              <a:rPr lang="th-TH" altLang="th-TH" sz="5400" b="1" u="sng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ที่สำคัญ</a:t>
            </a:r>
            <a:r>
              <a:rPr lang="en-US" altLang="th-TH" sz="5400" b="1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altLang="th-TH" sz="5400" b="1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สถานภาพงบประมาณ</a:t>
            </a:r>
            <a:r>
              <a:rPr lang="en-US" altLang="th-TH" sz="5400" b="1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altLang="th-TH" sz="5400" b="1" spc="-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แผนการปฏิบัติงาน, ข้อขัดข้อง และข้อเสนอแนะ ของ นขต.สน.ผบ.ดม. </a:t>
            </a:r>
            <a:endParaRPr lang="en-US" sz="5400" b="1" spc="-5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466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3032913" y="1733041"/>
            <a:ext cx="62985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๗.๑  กรม สห.ทอ.สน.ผบ.ดม.</a:t>
            </a:r>
          </a:p>
        </p:txBody>
      </p:sp>
    </p:spTree>
    <p:extLst>
      <p:ext uri="{BB962C8B-B14F-4D97-AF65-F5344CB8AC3E}">
        <p14:creationId xmlns:p14="http://schemas.microsoft.com/office/powerpoint/2010/main" val="153836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3233144" y="2003343"/>
            <a:ext cx="505779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๗.๒  กรปภ.สน.ผบ.ดม.</a:t>
            </a:r>
          </a:p>
        </p:txBody>
      </p:sp>
    </p:spTree>
    <p:extLst>
      <p:ext uri="{BB962C8B-B14F-4D97-AF65-F5344CB8AC3E}">
        <p14:creationId xmlns:p14="http://schemas.microsoft.com/office/powerpoint/2010/main" val="194415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3225259" y="1966099"/>
            <a:ext cx="4727576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๗.๓  กวก.สน.ผบ.ดม.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390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3256661" y="1988419"/>
            <a:ext cx="55050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๗.๔  รจ.ทอ.สน.ผบ.ดม.  </a:t>
            </a:r>
          </a:p>
        </p:txBody>
      </p:sp>
    </p:spTree>
    <p:extLst>
      <p:ext uri="{BB962C8B-B14F-4D97-AF65-F5344CB8AC3E}">
        <p14:creationId xmlns:p14="http://schemas.microsoft.com/office/powerpoint/2010/main" val="224467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1085724" y="1867889"/>
            <a:ext cx="1066718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๘.  เรื่อง แผนปฏิบัติภารกิจสำคัญของ สน.ผบ.ดม.</a:t>
            </a:r>
          </a:p>
          <a:p>
            <a:pPr algn="ctr"/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(กยข.บก.สน.ผบ.ดม.)</a:t>
            </a:r>
          </a:p>
        </p:txBody>
      </p:sp>
    </p:spTree>
    <p:extLst>
      <p:ext uri="{BB962C8B-B14F-4D97-AF65-F5344CB8AC3E}">
        <p14:creationId xmlns:p14="http://schemas.microsoft.com/office/powerpoint/2010/main" val="193376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38149" y="1855808"/>
            <a:ext cx="82702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๙.  เรื่อง การพัฒนาหน่วยและกำลังพล</a:t>
            </a:r>
            <a:endParaRPr lang="th-TH" altLang="th-TH" sz="5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172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086414" y="850000"/>
            <a:ext cx="10102446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๑.  เรื่อง  ประธานแจงที่ประชุมทราบ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๒.  เรื่อง  รับรองรายงานการประชุม สน.ผบ.ดม.ครั้งที่ ๕/๖๖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๓.  เรื่อง  ติดตามผลการปฏิบัติตามสั่งการในการประชุม สน.ผบ.ดม.ครั้งที่ ๕/๖๖  (มีเรื่องติดตาม ๑ เรื่อง)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๔.  เรื่อง  สรุปสั่งการในที่ประชุม ทอ.ครั้งที่ ๖/๖๖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๕.  เรื่อง  สถานการณขาว  (กยข.บก.สน.ผบ.ดม.ใชเวลาไมเกิน ๕ นาที)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๖.  เรื่อง  รายงานสถานภาพดานตางๆ  (ใชเวลาหนวยละไมเกิน ๕ นาที)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๖.๑  เรื่อง  สถานภาพกำลังพล  (ผกพ.บก.สน.ผบ.ดม.)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๖.๒  เรื่อง  ความกาวหนาดานสงกำลังบำรุงสถานภาพอาวุธยุทโธปกรณเครื่องมือสื่อสารยานพาหนะและกลองโทรทัศนวงจรปด  (</a:t>
            </a:r>
            <a:r>
              <a:rPr lang="en-US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CCTV)  (</a:t>
            </a: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กกบ.บก.สน.ผบ.ดม.)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๖.๓  เรื่อง  สถานภาพงบประมาณของ สน.ผบ.ดม.(นงป.สน.ผบ.ดม.)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๗.  เรื่อง  สรุปผลการปฏิบัติงานที่สำคัญสถานภาพงบประมาณแผนการปฏิบัติงานขอขัดของและขอเสนอแนะของ นขต.สน.ผบ.ดม.  ตามลำดับหนวยดังนี้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๗.๑  กรม สห.ทอ.สน.ผบ.ดม.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๗.๒  กรปภ.สน.ผบ.ดม.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๗.๓  กวก.สน.ผบ.ดม.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๗.๔  รจ.ทอ.สน.ผบ.ดม.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๘.  เรื่อง  แผนการปฏิบัติภารกิจสำคัญของ สน.ผบ.ดม. (กยข.ฯ)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๙.  เรื่อง  การพัฒนาหนวยและกำลังพล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เรื่องการจัดการความรูฯ (</a:t>
            </a:r>
            <a:r>
              <a:rPr lang="en-US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KM)</a:t>
            </a: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การบริหารความเสี่ยง (</a:t>
            </a:r>
            <a:r>
              <a:rPr lang="en-US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RM)</a:t>
            </a: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และการจัดทำมาตรฐานงาน (</a:t>
            </a:r>
            <a:r>
              <a:rPr lang="en-US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JS) (</a:t>
            </a: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กวก.ฯ)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๑๐.  เรื่อง  อื่นๆ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๑๑.  เรื่อง รอง ผบ.ดม.และ เสธ.สน.ผบ.ดม.แจงใหที่ประชุมทราบ</a:t>
            </a:r>
            <a:b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๑๒.  เรื่อง  ประธานสั่งการในที่ประชุม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77466" y="80559"/>
            <a:ext cx="4055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ระเบียบวาระการประชุม</a:t>
            </a:r>
          </a:p>
        </p:txBody>
      </p:sp>
    </p:spTree>
    <p:extLst>
      <p:ext uri="{BB962C8B-B14F-4D97-AF65-F5344CB8AC3E}">
        <p14:creationId xmlns:p14="http://schemas.microsoft.com/office/powerpoint/2010/main" val="393183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1010653" y="1228983"/>
            <a:ext cx="1118134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เรื่อง การจัดการความรู้ (</a:t>
            </a:r>
            <a:r>
              <a:rPr lang="en-US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KM</a:t>
            </a:r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US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การบริหารความเสี่ยง (</a:t>
            </a:r>
            <a:r>
              <a:rPr lang="en-US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RM</a:t>
            </a:r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b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และการจัดทำมาตรฐานงาน</a:t>
            </a:r>
          </a:p>
          <a:p>
            <a:pPr eaLnBrk="1" hangingPunct="1"/>
            <a:endParaRPr lang="th-TH" altLang="th-TH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altLang="th-TH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(กวก.สน.ผบ.ดม.)</a:t>
            </a:r>
          </a:p>
        </p:txBody>
      </p:sp>
    </p:spTree>
    <p:extLst>
      <p:ext uri="{BB962C8B-B14F-4D97-AF65-F5344CB8AC3E}">
        <p14:creationId xmlns:p14="http://schemas.microsoft.com/office/powerpoint/2010/main" val="4545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652239" y="1815457"/>
            <a:ext cx="364715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๑๐.  เรื่อง อื่น ๆ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endParaRPr lang="th-TH" altLang="th-TH" sz="5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tar: 6 Points 1">
            <a:hlinkClick r:id="rId3" action="ppaction://hlinkpres?slideindex=1&amp;slidetitle="/>
            <a:extLst>
              <a:ext uri="{FF2B5EF4-FFF2-40B4-BE49-F238E27FC236}">
                <a16:creationId xmlns="" xmlns:a16="http://schemas.microsoft.com/office/drawing/2014/main" id="{909ED09C-F810-D509-3113-C743A8328B91}"/>
              </a:ext>
            </a:extLst>
          </p:cNvPr>
          <p:cNvSpPr/>
          <p:nvPr/>
        </p:nvSpPr>
        <p:spPr>
          <a:xfrm>
            <a:off x="307731" y="6224954"/>
            <a:ext cx="334108" cy="33410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tar: 6 Points 7">
            <a:hlinkClick r:id="rId4" action="ppaction://hlinkpres?slideindex=1&amp;slidetitle="/>
            <a:extLst>
              <a:ext uri="{FF2B5EF4-FFF2-40B4-BE49-F238E27FC236}">
                <a16:creationId xmlns="" xmlns:a16="http://schemas.microsoft.com/office/drawing/2014/main" id="{FCCED0CB-815D-CB83-369D-ED67C7218475}"/>
              </a:ext>
            </a:extLst>
          </p:cNvPr>
          <p:cNvSpPr/>
          <p:nvPr/>
        </p:nvSpPr>
        <p:spPr>
          <a:xfrm>
            <a:off x="741483" y="6227890"/>
            <a:ext cx="334108" cy="33410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tar: 6 Points 8">
            <a:hlinkClick r:id="rId5" action="ppaction://hlinkpres?slideindex=1&amp;slidetitle="/>
            <a:extLst>
              <a:ext uri="{FF2B5EF4-FFF2-40B4-BE49-F238E27FC236}">
                <a16:creationId xmlns="" xmlns:a16="http://schemas.microsoft.com/office/drawing/2014/main" id="{B5DFD8B7-3552-4783-A2DD-C9C599697B35}"/>
              </a:ext>
            </a:extLst>
          </p:cNvPr>
          <p:cNvSpPr/>
          <p:nvPr/>
        </p:nvSpPr>
        <p:spPr>
          <a:xfrm>
            <a:off x="1164819" y="6244818"/>
            <a:ext cx="334108" cy="33410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51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072816" y="1882210"/>
            <a:ext cx="960629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๑๑.  เรื่อง รอง ผบ.ดม.และ เสธ.สน.ผบ.ดม.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แจ้งให้ที่ประชุมทราบ</a:t>
            </a:r>
            <a:endParaRPr lang="en-US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971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540021" y="1987127"/>
            <a:ext cx="74959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</a:pPr>
            <a:r>
              <a:rPr lang="th-TH" altLang="th-TH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๑๒.  ประธานสั่งการในที่ประชุม</a:t>
            </a:r>
          </a:p>
        </p:txBody>
      </p:sp>
    </p:spTree>
    <p:extLst>
      <p:ext uri="{BB962C8B-B14F-4D97-AF65-F5344CB8AC3E}">
        <p14:creationId xmlns:p14="http://schemas.microsoft.com/office/powerpoint/2010/main" val="179122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1686145"/>
            <a:ext cx="12282615" cy="4708981"/>
          </a:xfrm>
          <a:prstGeom prst="rect">
            <a:avLst/>
          </a:prstGeom>
          <a:noFill/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ประชุม สน.ผบ.ดม. </a:t>
            </a:r>
          </a:p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ครั้งที่ ๖/๖๖</a:t>
            </a:r>
          </a:p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วันจันทร์ที่ ๓ ก.ค.๖๖, ๑๓๓๐</a:t>
            </a:r>
          </a:p>
          <a:p>
            <a:pPr algn="ctr" eaLnBrk="1" hangingPunct="1">
              <a:spcBef>
                <a:spcPts val="1200"/>
              </a:spcBef>
            </a:pP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ณ ห้องประชุม สน.ผบ.ดม.</a:t>
            </a:r>
            <a:b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และ ที่ตั้งหน่วยผ่านระบบ (</a:t>
            </a:r>
            <a:r>
              <a:rPr lang="en-US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VTC</a:t>
            </a:r>
            <a:r>
              <a:rPr lang="th-TH" alt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6" y="289647"/>
            <a:ext cx="1701219" cy="1561255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82378" y="215506"/>
            <a:ext cx="1293341" cy="11615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961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492384" y="2007750"/>
            <a:ext cx="71577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ประธานแจ้งให้ที่ประชุมทราบ</a:t>
            </a:r>
          </a:p>
        </p:txBody>
      </p:sp>
    </p:spTree>
    <p:extLst>
      <p:ext uri="{BB962C8B-B14F-4D97-AF65-F5344CB8AC3E}">
        <p14:creationId xmlns:p14="http://schemas.microsoft.com/office/powerpoint/2010/main" val="259292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676877" y="1950058"/>
            <a:ext cx="75023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เรื่อง รับรองรายงานการประชุม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สน.ผบ.ดม.ครั้งที่ ๕/๖๖</a:t>
            </a:r>
          </a:p>
        </p:txBody>
      </p:sp>
    </p:spTree>
    <p:extLst>
      <p:ext uri="{BB962C8B-B14F-4D97-AF65-F5344CB8AC3E}">
        <p14:creationId xmlns:p14="http://schemas.microsoft.com/office/powerpoint/2010/main" val="21367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13872" y="1314011"/>
            <a:ext cx="1118855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  เรื่อง ติดตามผลการปฏิบัติตามสั่งการ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ในการประชุม สน.ผบ.ดม.ครั้งที่ ๕/๖๖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  <a:hlinkClick r:id="rId3" action="ppaction://hlinkpres?slideindex=1&amp;slidetitle="/>
              </a:rPr>
              <a:t>(มีเรื่องติดตาม ๑ เรื่อง)</a:t>
            </a:r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9366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212036" y="1441159"/>
            <a:ext cx="11979964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๓.๑  เรื่อง การตรวจสอบ ยานพาหนะ (กต ๑๑๗๖ นว) 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ที่จอดทิ้งร้างไว้นานและการกำจัดสุนัขจรจัด</a:t>
            </a:r>
            <a:b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ตามบ้านพักอาศัยในเขตพื้นที่ดอนเมือง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4459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647972" y="2202258"/>
            <a:ext cx="111885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๔.  สรุปสั่งการในที่ประชุม ทอ.ครั้งที่ ๖/๖๖</a:t>
            </a:r>
          </a:p>
        </p:txBody>
      </p:sp>
    </p:spTree>
    <p:extLst>
      <p:ext uri="{BB962C8B-B14F-4D97-AF65-F5344CB8AC3E}">
        <p14:creationId xmlns:p14="http://schemas.microsoft.com/office/powerpoint/2010/main" val="111252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2479365" y="1786229"/>
            <a:ext cx="736291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Wingdings 2" pitchFamily="18" charset="2"/>
              <a:buNone/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  เรื่อง สถานการณ์ด้านการข่าว </a:t>
            </a:r>
          </a:p>
          <a:p>
            <a:pPr algn="ctr" eaLnBrk="1" hangingPunct="1">
              <a:buFont typeface="Wingdings 2" pitchFamily="18" charset="2"/>
              <a:buNone/>
            </a:pPr>
            <a:endParaRPr lang="th-TH" alt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(กยข.บก.สน.ผบ.ดม.)</a:t>
            </a:r>
          </a:p>
        </p:txBody>
      </p:sp>
    </p:spTree>
    <p:extLst>
      <p:ext uri="{BB962C8B-B14F-4D97-AF65-F5344CB8AC3E}">
        <p14:creationId xmlns:p14="http://schemas.microsoft.com/office/powerpoint/2010/main" val="18243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689378" y="1800253"/>
            <a:ext cx="89899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th-TH" altLang="th-TH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๖.  เรื่อง การรายงานสถานภาพด้านต่าง ๆ</a:t>
            </a:r>
          </a:p>
        </p:txBody>
      </p:sp>
    </p:spTree>
    <p:extLst>
      <p:ext uri="{BB962C8B-B14F-4D97-AF65-F5344CB8AC3E}">
        <p14:creationId xmlns:p14="http://schemas.microsoft.com/office/powerpoint/2010/main" val="67124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x Advertising Agency by Slidesgo">
  <a:themeElements>
    <a:clrScheme name="Simple Light">
      <a:dk1>
        <a:srgbClr val="381E54"/>
      </a:dk1>
      <a:lt1>
        <a:srgbClr val="F7F7F7"/>
      </a:lt1>
      <a:dk2>
        <a:srgbClr val="08536A"/>
      </a:dk2>
      <a:lt2>
        <a:srgbClr val="1F2775"/>
      </a:lt2>
      <a:accent1>
        <a:srgbClr val="FFFFFF"/>
      </a:accent1>
      <a:accent2>
        <a:srgbClr val="904C81"/>
      </a:accent2>
      <a:accent3>
        <a:srgbClr val="557A8A"/>
      </a:accent3>
      <a:accent4>
        <a:srgbClr val="174694"/>
      </a:accent4>
      <a:accent5>
        <a:srgbClr val="093E56"/>
      </a:accent5>
      <a:accent6>
        <a:srgbClr val="904C81"/>
      </a:accent6>
      <a:hlink>
        <a:srgbClr val="1F277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</TotalTime>
  <Words>274</Words>
  <Application>Microsoft Office PowerPoint</Application>
  <PresentationFormat>กำหนดเอง</PresentationFormat>
  <Paragraphs>46</Paragraphs>
  <Slides>24</Slides>
  <Notes>24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5" baseType="lpstr">
      <vt:lpstr>Max Advertising Agency by Slidesgo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ปลิดา เตียวเจริญ</dc:creator>
  <cp:lastModifiedBy>HQIct-01</cp:lastModifiedBy>
  <cp:revision>158</cp:revision>
  <dcterms:created xsi:type="dcterms:W3CDTF">2021-03-30T03:14:36Z</dcterms:created>
  <dcterms:modified xsi:type="dcterms:W3CDTF">2023-07-10T02:45:36Z</dcterms:modified>
</cp:coreProperties>
</file>